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orsiva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  <p:embeddedFont>
      <p:font typeface="Spectral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siva-bold.fntdata"/><Relationship Id="rId25" Type="http://schemas.openxmlformats.org/officeDocument/2006/relationships/font" Target="fonts/Corsiva-regular.fntdata"/><Relationship Id="rId28" Type="http://schemas.openxmlformats.org/officeDocument/2006/relationships/font" Target="fonts/Corsiva-boldItalic.fntdata"/><Relationship Id="rId27" Type="http://schemas.openxmlformats.org/officeDocument/2006/relationships/font" Target="fonts/Corsi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35" Type="http://schemas.openxmlformats.org/officeDocument/2006/relationships/font" Target="fonts/SpectralExtraBold-bold.fntdata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pectral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f5dc6671a_14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f5dc6671a_14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f5dc6671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f5dc6671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f5e55937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f5e55937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f5dc6671a_4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f5dc6671a_4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f5dc6671a_4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f5dc6671a_4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f5dc6671a_14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6f5dc6671a_14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f5dc6671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f5dc6671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f5dc6671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f5dc6671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f5dc6671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f5dc6671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f5dc667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f5dc667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f5dc6671a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f5dc6671a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f5dc6671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f5dc6671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f5dc6671a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f5dc6671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f5dc6671a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f5dc6671a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f5dc6671a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f5dc6671a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f5dc6671a_15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f5dc6671a_15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f5dc6671a_15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f5dc6671a_15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f5dc6671a_14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f5dc6671a_14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eepen-stha/CS661-Big-Data-Visual-Analytics" TargetMode="External"/><Relationship Id="rId4" Type="http://schemas.openxmlformats.org/officeDocument/2006/relationships/hyperlink" Target="https://cs661-big-data-visual-analytics-group1.streamlit.app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444250" y="-26166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pectral ExtraBold"/>
                <a:ea typeface="Spectral ExtraBold"/>
                <a:cs typeface="Spectral ExtraBold"/>
                <a:sym typeface="Spectral ExtraBold"/>
              </a:rPr>
              <a:t>AUDIO AURA</a:t>
            </a:r>
            <a:endParaRPr b="0"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015550"/>
            <a:ext cx="4255500" cy="31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Presented by</a:t>
            </a:r>
            <a:r>
              <a:rPr lang="en"/>
              <a:t>: </a:t>
            </a:r>
            <a:r>
              <a:rPr lang="en"/>
              <a:t>Group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Akash Varude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Darshan Jain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Deepen Shrestha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Indraneel Rajeevan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Nitish Kumar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</a:t>
            </a:r>
            <a:r>
              <a:rPr lang="en"/>
              <a:t>n</a:t>
            </a:r>
            <a:r>
              <a:rPr lang="en"/>
              <a:t>kaj Nandeshwar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Pranjal Nandeshwar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Shaurya Agarwal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-100" y="10310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CS 661 Project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Under the guidance of Prof. Soumya Dutta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850" y="2187724"/>
            <a:ext cx="3251250" cy="2401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ctrTitle"/>
          </p:nvPr>
        </p:nvSpPr>
        <p:spPr>
          <a:xfrm>
            <a:off x="339975" y="345600"/>
            <a:ext cx="79296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xplicit content over time period:</a:t>
            </a:r>
            <a:endParaRPr/>
          </a:p>
        </p:txBody>
      </p:sp>
      <p:sp>
        <p:nvSpPr>
          <p:cNvPr id="348" name="Google Shape;348;p22"/>
          <p:cNvSpPr txBox="1"/>
          <p:nvPr>
            <p:ph idx="1" type="subTitle"/>
          </p:nvPr>
        </p:nvSpPr>
        <p:spPr>
          <a:xfrm>
            <a:off x="480875" y="1485275"/>
            <a:ext cx="4232100" cy="26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map shows the trend for “explicitly” for time being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The reference of global trend is given with red dotted line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other lines are for a country over the years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also shows the growth over the years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Global value is around 42%  </a:t>
            </a:r>
            <a:endParaRPr/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75" y="1272600"/>
            <a:ext cx="4126226" cy="254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ctrTitle"/>
          </p:nvPr>
        </p:nvSpPr>
        <p:spPr>
          <a:xfrm>
            <a:off x="509850" y="104100"/>
            <a:ext cx="8124300" cy="8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Insights via Inter-relation of Songs’ Properties:</a:t>
            </a:r>
            <a:endParaRPr sz="2700"/>
          </a:p>
        </p:txBody>
      </p:sp>
      <p:pic>
        <p:nvPicPr>
          <p:cNvPr id="355" name="Google Shape;355;p23"/>
          <p:cNvPicPr preferRelativeResize="0"/>
          <p:nvPr/>
        </p:nvPicPr>
        <p:blipFill rotWithShape="1">
          <a:blip r:embed="rId3">
            <a:alphaModFix/>
          </a:blip>
          <a:srcRect b="0" l="3309" r="-12158" t="0"/>
          <a:stretch/>
        </p:blipFill>
        <p:spPr>
          <a:xfrm>
            <a:off x="3888449" y="1026850"/>
            <a:ext cx="5387074" cy="34290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4000" fadeDir="5400012" kx="0" rotWithShape="0" algn="bl" stA="36000" stPos="0" sy="-100000" ky="0"/>
          </a:effectLst>
        </p:spPr>
      </p:pic>
      <p:sp>
        <p:nvSpPr>
          <p:cNvPr id="356" name="Google Shape;356;p23"/>
          <p:cNvSpPr txBox="1"/>
          <p:nvPr>
            <p:ph idx="1" type="subTitle"/>
          </p:nvPr>
        </p:nvSpPr>
        <p:spPr>
          <a:xfrm>
            <a:off x="245700" y="1456875"/>
            <a:ext cx="35757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 Popular Songs: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Acoustic</a:t>
            </a:r>
            <a:r>
              <a:rPr lang="en"/>
              <a:t> songs tend to be longer in duration as compared to songs with danceability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trend is followed by most of the countries and is logical.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4575"/>
            <a:ext cx="2808551" cy="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idx="1" type="subTitle"/>
          </p:nvPr>
        </p:nvSpPr>
        <p:spPr>
          <a:xfrm>
            <a:off x="376500" y="1092450"/>
            <a:ext cx="39393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Songs with more acousticness tend to have little to no energy, loudness, and danceability and vice versa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is a very strong trend followed in most of the countries</a:t>
            </a:r>
            <a:endParaRPr/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850" y="1019850"/>
            <a:ext cx="4675800" cy="291508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6000" stPos="0" sy="-100000" ky="0"/>
          </a:effectLst>
        </p:spPr>
      </p:pic>
      <p:pic>
        <p:nvPicPr>
          <p:cNvPr id="364" name="Google Shape;3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4575"/>
            <a:ext cx="2808551" cy="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idx="1" type="subTitle"/>
          </p:nvPr>
        </p:nvSpPr>
        <p:spPr>
          <a:xfrm>
            <a:off x="387300" y="519600"/>
            <a:ext cx="86595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Similarly, songs with more danceability tend to had more loudness and valence.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Songs which are not popular were not launched in many countries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(That makes sense, Why?)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 txBox="1"/>
          <p:nvPr/>
        </p:nvSpPr>
        <p:spPr>
          <a:xfrm>
            <a:off x="584100" y="2043525"/>
            <a:ext cx="39393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#Stream analysis: 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got the idea of median and mean #streams based on countries 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will help music production companies to decide in which countries they should launch their music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650" y="1862100"/>
            <a:ext cx="3962480" cy="22784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1000" stPos="0" sy="-100000" ky="0"/>
          </a:effectLst>
        </p:spPr>
      </p:pic>
      <p:pic>
        <p:nvPicPr>
          <p:cNvPr id="372" name="Google Shape;3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4575"/>
            <a:ext cx="2808551" cy="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ctrTitle"/>
          </p:nvPr>
        </p:nvSpPr>
        <p:spPr>
          <a:xfrm>
            <a:off x="509850" y="277050"/>
            <a:ext cx="8124300" cy="9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Bolivia Case Study:</a:t>
            </a:r>
            <a:endParaRPr sz="2700"/>
          </a:p>
        </p:txBody>
      </p:sp>
      <p:sp>
        <p:nvSpPr>
          <p:cNvPr id="378" name="Google Shape;378;p26"/>
          <p:cNvSpPr txBox="1"/>
          <p:nvPr>
            <p:ph idx="1" type="subTitle"/>
          </p:nvPr>
        </p:nvSpPr>
        <p:spPr>
          <a:xfrm>
            <a:off x="224100" y="1070050"/>
            <a:ext cx="8238900" cy="3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2019: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Songs with more energy and loudness had no or very less i</a:t>
            </a:r>
            <a:r>
              <a:rPr lang="en"/>
              <a:t>nstrumentalness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showed that audience didn’t like those songs,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result, those songs flopped in the market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was observed that people preferred loud and energetic songs with some instrumentalness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Industry of Bolivia learned from this and, then balanced those in the upcoming years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result, they got better results, more streams than previous years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ctrTitle"/>
          </p:nvPr>
        </p:nvSpPr>
        <p:spPr>
          <a:xfrm>
            <a:off x="290600" y="278050"/>
            <a:ext cx="65382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Scale Analysis</a:t>
            </a:r>
            <a:endParaRPr/>
          </a:p>
        </p:txBody>
      </p:sp>
      <p:sp>
        <p:nvSpPr>
          <p:cNvPr id="384" name="Google Shape;384;p27"/>
          <p:cNvSpPr txBox="1"/>
          <p:nvPr>
            <p:ph idx="1" type="subTitle"/>
          </p:nvPr>
        </p:nvSpPr>
        <p:spPr>
          <a:xfrm>
            <a:off x="290600" y="1161375"/>
            <a:ext cx="3966600" cy="3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Visualize the relationships between a chosen Song Property and all the Music Scales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Visualize the relationship between a chosen Song Property and a chosen Music Scale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Visualize the relationships between a chosen Music Scale and any subset of the Music Properties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Customize the Music Notation</a:t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175" y="1614225"/>
            <a:ext cx="4048599" cy="20890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type="ctrTitle"/>
          </p:nvPr>
        </p:nvSpPr>
        <p:spPr>
          <a:xfrm>
            <a:off x="824000" y="278050"/>
            <a:ext cx="65382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Music Recommendation</a:t>
            </a:r>
            <a:endParaRPr/>
          </a:p>
        </p:txBody>
      </p:sp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824000" y="1161375"/>
            <a:ext cx="3966600" cy="31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Recommending songs from our data to customers on the basis of Danceability, Energy, Valence, Tempo.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Minimum recommendation user can select is 2 and maximum it can go to 6. Default value will be 5.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 final predicted value is then plotted using matrix of scatter plot and histogram (pairplot or scatterplot matrix).</a:t>
            </a:r>
            <a:endParaRPr/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25" y="1161375"/>
            <a:ext cx="3966602" cy="29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type="ctrTitle"/>
          </p:nvPr>
        </p:nvSpPr>
        <p:spPr>
          <a:xfrm>
            <a:off x="824000" y="356325"/>
            <a:ext cx="65382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Querying</a:t>
            </a:r>
            <a:endParaRPr/>
          </a:p>
        </p:txBody>
      </p:sp>
      <p:sp>
        <p:nvSpPr>
          <p:cNvPr id="398" name="Google Shape;398;p29"/>
          <p:cNvSpPr txBox="1"/>
          <p:nvPr>
            <p:ph idx="1" type="subTitle"/>
          </p:nvPr>
        </p:nvSpPr>
        <p:spPr>
          <a:xfrm>
            <a:off x="824000" y="1250850"/>
            <a:ext cx="41118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Feature to query our big structured data is also provided in the interface.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This will helps user to query and find songs they like.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The user can perform query on the basis of artist, album_name, track_name, popularity, track_genre and many others fields.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This is implemented using pandasql.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It doesn’t allow other subset of SQL other than DQL.</a:t>
            </a:r>
            <a:endParaRPr/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800" y="1250850"/>
            <a:ext cx="4111800" cy="26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type="ctrTitle"/>
          </p:nvPr>
        </p:nvSpPr>
        <p:spPr>
          <a:xfrm>
            <a:off x="595400" y="144200"/>
            <a:ext cx="65382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5" name="Google Shape;405;p30"/>
          <p:cNvSpPr txBox="1"/>
          <p:nvPr>
            <p:ph idx="1" type="subTitle"/>
          </p:nvPr>
        </p:nvSpPr>
        <p:spPr>
          <a:xfrm>
            <a:off x="824000" y="1003750"/>
            <a:ext cx="7265100" cy="3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Our project on Music Data Visualization and Analysis offers valuable insights and solutions for the modern music industry.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Our project is an integration of advanced data analytics, interactive visualizations, and efficient data processing strategies to empower music producers.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Identification of top genres/artists, albums, desirable properties in songs, optimal musical scales, and actionable insights into audience preferences have been the notable outcomes.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Optimization and handling of large datasets has been done for seamless visualization.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type="ctrTitle"/>
          </p:nvPr>
        </p:nvSpPr>
        <p:spPr>
          <a:xfrm>
            <a:off x="-100" y="464925"/>
            <a:ext cx="9144000" cy="40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rsiva"/>
                <a:ea typeface="Corsiva"/>
                <a:cs typeface="Corsiva"/>
                <a:sym typeface="Corsiva"/>
              </a:rPr>
              <a:t>An endeavor to merge sound and sight, creating a symphony for the eyes</a:t>
            </a:r>
            <a:endParaRPr b="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siva"/>
                <a:ea typeface="Corsiva"/>
                <a:cs typeface="Corsiva"/>
                <a:sym typeface="Corsiva"/>
              </a:rPr>
              <a:t>Thanks</a:t>
            </a:r>
            <a:endParaRPr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ctrTitle"/>
          </p:nvPr>
        </p:nvSpPr>
        <p:spPr>
          <a:xfrm>
            <a:off x="179675" y="0"/>
            <a:ext cx="4255500" cy="11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6" name="Google Shape;286;p14"/>
          <p:cNvSpPr txBox="1"/>
          <p:nvPr>
            <p:ph idx="1" type="subTitle"/>
          </p:nvPr>
        </p:nvSpPr>
        <p:spPr>
          <a:xfrm>
            <a:off x="440225" y="1133925"/>
            <a:ext cx="8235000" cy="3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dynamic realm of music, knowing what resonates with audiences is crucial. Our data-driven exploration helps us uncover trends and insights driving musical achievements. With innovative analytics and visualization, we navigate through genre preferences, artist popularity, musical scales, and emerging trends.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as we decode the secrets of musical success, shaping the future of music creation and engagement.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Repository: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https://github.com/deepen-stha/CS661-Big-Data-Visual-Analytics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https://cs661-big-data-visual-analytics-group1.streamlit.app/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ctrTitle"/>
          </p:nvPr>
        </p:nvSpPr>
        <p:spPr>
          <a:xfrm>
            <a:off x="193200" y="-348150"/>
            <a:ext cx="8950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of the ideal Genre and Artist</a:t>
            </a:r>
            <a:endParaRPr/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193200" y="1193000"/>
            <a:ext cx="4255500" cy="3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For a given region, the plots show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</a:t>
            </a:r>
            <a:r>
              <a:rPr lang="en"/>
              <a:t>he top ‘m’ genres in that region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top ‘k’ artists for the given genre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Total streams for the given genre/artists (Hover based)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75" y="460425"/>
            <a:ext cx="4541675" cy="45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68" y="460431"/>
            <a:ext cx="4541675" cy="45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ctrTitle"/>
          </p:nvPr>
        </p:nvSpPr>
        <p:spPr>
          <a:xfrm>
            <a:off x="339975" y="345600"/>
            <a:ext cx="79296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</a:t>
            </a:r>
            <a:r>
              <a:rPr lang="en"/>
              <a:t>Fusion</a:t>
            </a:r>
            <a:endParaRPr/>
          </a:p>
        </p:txBody>
      </p:sp>
      <p:sp>
        <p:nvSpPr>
          <p:cNvPr id="300" name="Google Shape;300;p16"/>
          <p:cNvSpPr txBox="1"/>
          <p:nvPr>
            <p:ph idx="1" type="subTitle"/>
          </p:nvPr>
        </p:nvSpPr>
        <p:spPr>
          <a:xfrm>
            <a:off x="480875" y="1485275"/>
            <a:ext cx="4232100" cy="26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bubble plot captures the following insights: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</a:t>
            </a:r>
            <a:r>
              <a:rPr lang="en"/>
              <a:t>enre fusion popularity by country and year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Assists label companies in tracking current trends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Reflects global interest in genre fusion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750" y="1237625"/>
            <a:ext cx="3759700" cy="358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ctrTitle"/>
          </p:nvPr>
        </p:nvSpPr>
        <p:spPr>
          <a:xfrm>
            <a:off x="376150" y="301025"/>
            <a:ext cx="49200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Genre wise analysis of Top 5000 albums</a:t>
            </a:r>
            <a:endParaRPr sz="3000"/>
          </a:p>
        </p:txBody>
      </p:sp>
      <p:sp>
        <p:nvSpPr>
          <p:cNvPr id="307" name="Google Shape;307;p17"/>
          <p:cNvSpPr txBox="1"/>
          <p:nvPr>
            <p:ph idx="1" type="subTitle"/>
          </p:nvPr>
        </p:nvSpPr>
        <p:spPr>
          <a:xfrm>
            <a:off x="376150" y="1306325"/>
            <a:ext cx="45543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Average Ratings: To know what genres are contributing more in top albums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Box plot to visualize summary stats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Number of ratings: To know effectiveness of ratings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Each point represents album name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Color represents genre of the album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75" y="193700"/>
            <a:ext cx="3958346" cy="2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275" y="2617450"/>
            <a:ext cx="3958350" cy="24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700" y="0"/>
            <a:ext cx="4123301" cy="25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 txBox="1"/>
          <p:nvPr>
            <p:ph type="ctrTitle"/>
          </p:nvPr>
        </p:nvSpPr>
        <p:spPr>
          <a:xfrm>
            <a:off x="311600" y="85825"/>
            <a:ext cx="47091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Genre wise analysis of Top 5000 albums</a:t>
            </a:r>
            <a:endParaRPr/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700" y="2652950"/>
            <a:ext cx="4123301" cy="24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>
            <p:ph idx="1" type="subTitle"/>
          </p:nvPr>
        </p:nvSpPr>
        <p:spPr>
          <a:xfrm>
            <a:off x="389000" y="1069575"/>
            <a:ext cx="45543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Genre wise sentiment analysis of albums descriptions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To analyse the type of content present in the albums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Word cloud: To get insight of the comparison of frequencies of word used for sentiment analysis.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Functionality added in plots: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User can view for top 3 to top 15 genres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Select single or multiple genres for analysis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ctrTitle"/>
          </p:nvPr>
        </p:nvSpPr>
        <p:spPr>
          <a:xfrm>
            <a:off x="311600" y="85825"/>
            <a:ext cx="47091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 100 Songs Annually (2013-2023)</a:t>
            </a:r>
            <a:endParaRPr/>
          </a:p>
        </p:txBody>
      </p:sp>
      <p:sp>
        <p:nvSpPr>
          <p:cNvPr id="323" name="Google Shape;323;p19"/>
          <p:cNvSpPr txBox="1"/>
          <p:nvPr>
            <p:ph idx="1" type="subTitle"/>
          </p:nvPr>
        </p:nvSpPr>
        <p:spPr>
          <a:xfrm>
            <a:off x="389000" y="1069575"/>
            <a:ext cx="45543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 txBox="1"/>
          <p:nvPr>
            <p:ph idx="1" type="subTitle"/>
          </p:nvPr>
        </p:nvSpPr>
        <p:spPr>
          <a:xfrm>
            <a:off x="176325" y="905175"/>
            <a:ext cx="4232100" cy="3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Provides insight into the most popular songs annually.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Reflects trends and preferences in music consumption over the years.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Indicates which artists have a larger share of the streaming market.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Offers insights into listener preferences for explicit content.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Highlights trends in song length and potential shifts in audience preferences.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550" y="291159"/>
            <a:ext cx="4554301" cy="218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700" y="2650701"/>
            <a:ext cx="3674727" cy="2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ctrTitle"/>
          </p:nvPr>
        </p:nvSpPr>
        <p:spPr>
          <a:xfrm>
            <a:off x="142475" y="110900"/>
            <a:ext cx="68187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All time Top-5000 Songs by Genre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32" name="Google Shape;332;p20"/>
          <p:cNvSpPr txBox="1"/>
          <p:nvPr>
            <p:ph idx="1" type="subTitle"/>
          </p:nvPr>
        </p:nvSpPr>
        <p:spPr>
          <a:xfrm>
            <a:off x="0" y="634475"/>
            <a:ext cx="47181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Provides insight of the Top-5000 songs of all time by Genre.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Acousticness Vs Speechiness: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Helps identify trends in song production style, such as acoustic instrumentation versus electronic elements and speech-like characteristics.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Feature Comparison</a:t>
            </a:r>
            <a:r>
              <a:rPr lang="en"/>
              <a:t>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Exploration of how different song features interact and contribute to a song's popularity within the genre.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Tempo Vs Valence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Insights on correlation between tempo, valence, and the popularity of songs.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800" y="3516375"/>
            <a:ext cx="2531076" cy="16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800" y="1813629"/>
            <a:ext cx="2531076" cy="162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801" y="110894"/>
            <a:ext cx="2531076" cy="162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ctrTitle"/>
          </p:nvPr>
        </p:nvSpPr>
        <p:spPr>
          <a:xfrm>
            <a:off x="339975" y="345600"/>
            <a:ext cx="7929600" cy="7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Wise explicit content:</a:t>
            </a:r>
            <a:endParaRPr/>
          </a:p>
        </p:txBody>
      </p:sp>
      <p:sp>
        <p:nvSpPr>
          <p:cNvPr id="341" name="Google Shape;341;p21"/>
          <p:cNvSpPr txBox="1"/>
          <p:nvPr>
            <p:ph idx="1" type="subTitle"/>
          </p:nvPr>
        </p:nvSpPr>
        <p:spPr>
          <a:xfrm>
            <a:off x="480875" y="1485275"/>
            <a:ext cx="4232100" cy="26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map shows the trend for “explicitness”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 For the last few years trend has been increasing for explicitness in songs, but not in every region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map </a:t>
            </a:r>
            <a:r>
              <a:rPr lang="en"/>
              <a:t>depicts the percentage of songs that have explicit content over the countries (67 countries)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With a variable of taking the top - k% songs with most streams.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975" y="1245197"/>
            <a:ext cx="4419601" cy="265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